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7" r:id="rId2"/>
    <p:sldId id="258" r:id="rId3"/>
    <p:sldId id="259" r:id="rId4"/>
    <p:sldId id="260" r:id="rId5"/>
    <p:sldId id="269" r:id="rId6"/>
    <p:sldId id="27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B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6"/>
  </p:normalViewPr>
  <p:slideViewPr>
    <p:cSldViewPr snapToGrid="0" snapToObjects="1">
      <p:cViewPr>
        <p:scale>
          <a:sx n="101" d="100"/>
          <a:sy n="101" d="100"/>
        </p:scale>
        <p:origin x="1000" y="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tiff>
</file>

<file path=ppt/media/image4.tiff>
</file>

<file path=ppt/media/image5.png>
</file>

<file path=ppt/media/image6.png>
</file>

<file path=ppt/media/image7.svg>
</file>

<file path=ppt/media/image8.tiff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B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D099B8-CF16-C84A-A734-0D921DD58509}" type="datetimeFigureOut">
              <a:rPr lang="en-BD" smtClean="0"/>
              <a:t>15/3/21</a:t>
            </a:fld>
            <a:endParaRPr lang="en-B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B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B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142391-01A4-314F-8869-6D1D3DFEFCF0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785371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142391-01A4-314F-8869-6D1D3DFEFCF0}" type="slidenum">
              <a:rPr lang="en-BD" smtClean="0"/>
              <a:t>3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967878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55947-3E0C-E74D-9C5C-4359E61EC1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F677C2-D59E-7348-95CE-87EF74BD7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B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B8502-E6D9-664B-946D-8BC6755BA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701700-95AA-7647-A126-A8B16C1EE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9A1C9-E8BD-2C48-A1B0-76A4ED244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8399781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36075F-A0F5-AC42-846C-0452CBAD2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BEDB5B-167A-E24A-97C8-9165A010F2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BDD79-E78D-9E42-B724-5CF725530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98440-E033-274C-82A3-AEA6EED5C7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02A39-8B5C-B449-9D90-A1F81846D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033812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C06EE1C-0C2B-C947-8EE0-A9244052C4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FBE8A5-5F6B-3E40-B804-DFB2466FD3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17C20C-449A-494F-8E8C-4B9BE1845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D1023-83AB-834F-B681-F9AC46EA5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474DD-C888-AF4D-A8E3-3DDF595A4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590073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B9B2A-2333-1E47-8C89-5C7B28E7B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5665F-635C-E944-8C81-89F5BFD653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26BF7F-3D5A-9D47-BE1B-A73C633E7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F0476E-38FF-364D-9456-0F4184AA9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0F9D7-3AD1-5D4E-AD8C-E590243B7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196517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887BA-2585-B64D-B889-05CFDD3A3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34B715-B636-1E48-85ED-1279A58CE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A2F7F-7EAD-EA43-9B5E-6FE367FBB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307A5-CB41-2C49-A31E-9B170DAD4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605CD-D4CF-5949-95A3-A58150235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688259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7363B-1F4A-7542-9C0B-FA758C59C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CB463-F9B0-3940-886E-6314439454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EA9B48-186B-0B44-88EC-CFD604BE84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6D5EB1-7237-F848-8E04-7C07FE89A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9EAAF8-D007-2847-95E8-E7871258C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D9C8F5-61AB-C646-9728-5DA9BB090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4164464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08F9E-B902-D84A-9223-39763B277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56248-06A2-7C42-BF13-1306581FD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452461-235D-E149-9473-D1C8484BB6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6598CE-1A0D-4849-BD31-E311F3B383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1F9550-3D69-6546-9CCA-0930FBE3FB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515213-72DC-8F40-92D5-7F5B62D28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D4AC7F-952D-3344-AA1E-0DFEF8ED1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67E79B-091D-F045-BF42-9E86255B9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501393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664A-4DCF-4B41-9185-C6402B149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F1A076-A024-774A-B1CA-C49FF8D40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F8588A-E524-084D-AE7E-DF0E0C1A5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C4F8BB-6E34-C34A-AA87-4525A2F7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2877085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6883A7-BDC7-B04E-936A-61BA1F125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487722-B1C0-2047-A87C-FF11500E8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135272-D8FA-1F45-8DFF-FD02EA1F3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8509758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8015F-0D10-2544-B36C-E05F41B9A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82108-ED0F-EA4A-9E72-1C54611B00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4000BC-A377-904D-8AD3-B9E8FB476D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543FC0-0B9B-8B46-AB41-8D95F5994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B1E72-38A3-4444-BAC0-1801F0AFF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7478FD-40A4-1A47-BD7A-D3B28F7F2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391144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E89A7-C868-4C41-B8BC-0620CAF6F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DF321E-0EB5-6A42-BB70-029003E2EA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1D85E3-1852-7549-8218-5958D5E7A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E9D117-37A3-5F41-8CF4-27A56984B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C6A33-1495-BE40-BD1D-BE210A1E2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986904-876E-1549-9067-747DB36BA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3034323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3C728F-5D02-3E4C-89A5-9DA4396D8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B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72FEC3-0B3D-C246-8D97-D09E0744A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B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73BC55-A67C-3A49-98DD-D901A3D76E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0751A1-516A-DB46-BA58-182F6E690862}" type="datetimeFigureOut">
              <a:rPr lang="en-BD" smtClean="0"/>
              <a:t>15/3/21</a:t>
            </a:fld>
            <a:endParaRPr lang="en-B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71563-8340-1C44-B4CE-9ECFA150A1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EB077-0EBB-4049-A935-553E04A0A0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A7093E-97BD-954B-AD3F-8293FDBC97AD}" type="slidenum">
              <a:rPr lang="en-BD" smtClean="0"/>
              <a:t>‹#›</a:t>
            </a:fld>
            <a:endParaRPr lang="en-BD"/>
          </a:p>
        </p:txBody>
      </p:sp>
    </p:spTree>
    <p:extLst>
      <p:ext uri="{BB962C8B-B14F-4D97-AF65-F5344CB8AC3E}">
        <p14:creationId xmlns:p14="http://schemas.microsoft.com/office/powerpoint/2010/main" val="1969209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tiff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macmillandictionaryblog.com/trending-words-2019-quiz" TargetMode="Externa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8.tiff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EADCAF8-8823-4E89-8612-21029831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A07B2-0819-4B62-9425-7A52BBDD70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02BEE4-A5D4-40AF-882D-49D34B086F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F5843EB-154F-4459-8954-BB1DF64BBD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5905135-55D9-431B-8D5A-4C5C92B1F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accent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B732812-A0BB-4324-B390-DFEF26C109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1FEC055-6F76-4E20-BC93-76C2F58E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8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CD21D-122E-4F3D-82AF-F4A37C278A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2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A7FF51F-3820-41BE-8690-7E758ECFA7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gradFill>
              <a:gsLst>
                <a:gs pos="813">
                  <a:schemeClr val="bg1">
                    <a:alpha val="41000"/>
                  </a:schemeClr>
                </a:gs>
                <a:gs pos="20000">
                  <a:schemeClr val="accent5">
                    <a:lumMod val="85000"/>
                    <a:alpha val="56000"/>
                  </a:schemeClr>
                </a:gs>
                <a:gs pos="44000">
                  <a:schemeClr val="accent6">
                    <a:lumMod val="40000"/>
                    <a:lumOff val="60000"/>
                    <a:alpha val="57000"/>
                  </a:schemeClr>
                </a:gs>
                <a:gs pos="100000">
                  <a:schemeClr val="bg1">
                    <a:alpha val="59000"/>
                  </a:schemeClr>
                </a:gs>
                <a:gs pos="74000">
                  <a:schemeClr val="accent1">
                    <a:lumMod val="91000"/>
                    <a:lumOff val="9000"/>
                    <a:alpha val="34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5EAD889-EA4D-485F-BA9C-F6473A432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 sz="5200" b="1" dirty="0">
                <a:solidFill>
                  <a:schemeClr val="tx2"/>
                </a:solidFill>
              </a:rPr>
              <a:t>ENG 111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5368" y="4160126"/>
            <a:ext cx="6105194" cy="682079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Chapter 4: Verbal messages</a:t>
            </a:r>
          </a:p>
          <a:p>
            <a:r>
              <a:rPr lang="en-US" b="1" dirty="0" err="1">
                <a:solidFill>
                  <a:schemeClr val="tx2"/>
                </a:solidFill>
              </a:rPr>
              <a:t>Shahneela</a:t>
            </a:r>
            <a:r>
              <a:rPr lang="en-US" b="1" dirty="0">
                <a:solidFill>
                  <a:schemeClr val="tx2"/>
                </a:solidFill>
              </a:rPr>
              <a:t> Tasmin </a:t>
            </a:r>
            <a:r>
              <a:rPr lang="en-US" b="1" dirty="0" err="1">
                <a:solidFill>
                  <a:schemeClr val="tx2"/>
                </a:solidFill>
              </a:rPr>
              <a:t>Sharmi</a:t>
            </a:r>
            <a:r>
              <a:rPr lang="en-US" b="1" dirty="0">
                <a:solidFill>
                  <a:schemeClr val="tx2"/>
                </a:solidFill>
              </a:rPr>
              <a:t> (STS1)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6162509-90AE-7443-A141-A797A0C700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602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97"/>
    </mc:Choice>
    <mc:Fallback xmlns="">
      <p:transition spd="slow" advTm="23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chemeClr val="tx2"/>
                </a:solidFill>
              </a:rPr>
              <a:t>Exercise, Contd.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32812" y="1032987"/>
            <a:ext cx="4919108" cy="479202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900" dirty="0">
                <a:solidFill>
                  <a:schemeClr val="tx2"/>
                </a:solidFill>
              </a:rPr>
              <a:t>Specific: </a:t>
            </a:r>
          </a:p>
          <a:p>
            <a:pPr marL="0" indent="0">
              <a:buNone/>
            </a:pPr>
            <a:r>
              <a:rPr lang="en-US" sz="1900" i="1" dirty="0">
                <a:solidFill>
                  <a:schemeClr val="tx2"/>
                </a:solidFill>
              </a:rPr>
              <a:t>“He went to the NSU gallery to meet his friends” </a:t>
            </a:r>
          </a:p>
          <a:p>
            <a:pPr marL="0" indent="0">
              <a:buNone/>
            </a:pPr>
            <a:endParaRPr lang="en-US" sz="19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900" dirty="0">
                <a:solidFill>
                  <a:schemeClr val="tx2"/>
                </a:solidFill>
              </a:rPr>
              <a:t>Concrete: </a:t>
            </a:r>
          </a:p>
          <a:p>
            <a:pPr marL="0" indent="0">
              <a:buNone/>
            </a:pPr>
            <a:r>
              <a:rPr lang="en-US" sz="1900" dirty="0">
                <a:solidFill>
                  <a:schemeClr val="tx2"/>
                </a:solidFill>
              </a:rPr>
              <a:t>	</a:t>
            </a:r>
          </a:p>
          <a:p>
            <a:pPr marL="0" indent="0">
              <a:buNone/>
            </a:pPr>
            <a:r>
              <a:rPr lang="en-US" sz="1900" i="1" dirty="0">
                <a:solidFill>
                  <a:schemeClr val="tx2"/>
                </a:solidFill>
              </a:rPr>
              <a:t>“He was feeling cold in class so he went to the gallery and met his friends” </a:t>
            </a:r>
          </a:p>
          <a:p>
            <a:pPr marL="0" indent="0">
              <a:buNone/>
            </a:pPr>
            <a:endParaRPr lang="en-US" sz="19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900" dirty="0">
                <a:solidFill>
                  <a:schemeClr val="tx2"/>
                </a:solidFill>
              </a:rPr>
              <a:t>Familiar: </a:t>
            </a:r>
          </a:p>
          <a:p>
            <a:pPr marL="0" indent="0">
              <a:buNone/>
            </a:pPr>
            <a:endParaRPr lang="en-US" sz="19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1900" i="1" dirty="0">
                <a:solidFill>
                  <a:schemeClr val="tx2"/>
                </a:solidFill>
              </a:rPr>
              <a:t>“After leaving the NAC building, he met his friends in the gallery”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C8CEE18-CD4C-5147-84C3-30D04B5BB3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8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40"/>
    </mc:Choice>
    <mc:Fallback xmlns="">
      <p:transition spd="slow" advTm="202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7924" y="991261"/>
            <a:ext cx="5754696" cy="1837349"/>
          </a:xfrm>
        </p:spPr>
        <p:txBody>
          <a:bodyPr>
            <a:normAutofit/>
          </a:bodyPr>
          <a:lstStyle/>
          <a:p>
            <a:pPr algn="ctr"/>
            <a:r>
              <a:rPr lang="en-US" sz="3600" b="1">
                <a:solidFill>
                  <a:schemeClr val="tx2"/>
                </a:solidFill>
              </a:rPr>
              <a:t>Pragmatics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0412" y="2979336"/>
            <a:ext cx="5709721" cy="2430864"/>
          </a:xfrm>
        </p:spPr>
        <p:txBody>
          <a:bodyPr anchor="t">
            <a:normAutofit/>
          </a:bodyPr>
          <a:lstStyle/>
          <a:p>
            <a:r>
              <a:rPr lang="en-US" sz="1700" b="1" dirty="0">
                <a:solidFill>
                  <a:schemeClr val="tx2"/>
                </a:solidFill>
              </a:rPr>
              <a:t>Pragmatic meaning</a:t>
            </a:r>
            <a:r>
              <a:rPr lang="en-US" sz="1700" dirty="0">
                <a:solidFill>
                  <a:schemeClr val="tx2"/>
                </a:solidFill>
              </a:rPr>
              <a:t> comes from understanding a message related to its conversational context. If </a:t>
            </a:r>
            <a:r>
              <a:rPr lang="en-US" sz="1700" u="sng" dirty="0">
                <a:solidFill>
                  <a:schemeClr val="tx2"/>
                </a:solidFill>
              </a:rPr>
              <a:t>semantic meaning </a:t>
            </a:r>
            <a:r>
              <a:rPr lang="en-US" sz="1700" dirty="0">
                <a:solidFill>
                  <a:schemeClr val="tx2"/>
                </a:solidFill>
              </a:rPr>
              <a:t>is derived from listening to words and sentences, </a:t>
            </a:r>
            <a:r>
              <a:rPr lang="en-US" sz="1700" u="sng" dirty="0">
                <a:solidFill>
                  <a:schemeClr val="tx2"/>
                </a:solidFill>
              </a:rPr>
              <a:t>pragmatic meaning</a:t>
            </a:r>
            <a:r>
              <a:rPr lang="en-US" sz="1700" dirty="0">
                <a:solidFill>
                  <a:schemeClr val="tx2"/>
                </a:solidFill>
              </a:rPr>
              <a:t> is derived from people and situations. </a:t>
            </a:r>
          </a:p>
          <a:p>
            <a:pPr lvl="1"/>
            <a:r>
              <a:rPr lang="en-US" sz="1700" dirty="0">
                <a:solidFill>
                  <a:schemeClr val="tx2"/>
                </a:solidFill>
              </a:rPr>
              <a:t>E.g. – I want to ask my friend to open the curtains. I can say:</a:t>
            </a:r>
          </a:p>
          <a:p>
            <a:pPr marL="457200" lvl="1" indent="0">
              <a:buNone/>
            </a:pPr>
            <a:r>
              <a:rPr lang="en-US" sz="1700" dirty="0">
                <a:solidFill>
                  <a:schemeClr val="tx2"/>
                </a:solidFill>
              </a:rPr>
              <a:t>“Open the curtains”</a:t>
            </a:r>
            <a:br>
              <a:rPr lang="en-US" sz="1700" dirty="0">
                <a:solidFill>
                  <a:schemeClr val="tx2"/>
                </a:solidFill>
              </a:rPr>
            </a:br>
            <a:r>
              <a:rPr lang="en-US" sz="1700" dirty="0">
                <a:solidFill>
                  <a:schemeClr val="tx2"/>
                </a:solidFill>
              </a:rPr>
              <a:t>OR</a:t>
            </a:r>
            <a:br>
              <a:rPr lang="en-US" sz="1700" dirty="0">
                <a:solidFill>
                  <a:schemeClr val="tx2"/>
                </a:solidFill>
              </a:rPr>
            </a:br>
            <a:r>
              <a:rPr lang="en-US" sz="1700" dirty="0">
                <a:solidFill>
                  <a:schemeClr val="tx2"/>
                </a:solidFill>
              </a:rPr>
              <a:t>“Would you mind opening the curtains?”</a:t>
            </a:r>
          </a:p>
          <a:p>
            <a:endParaRPr lang="en-US" sz="1700" dirty="0">
              <a:solidFill>
                <a:schemeClr val="tx2"/>
              </a:solidFill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4" y="3658536"/>
            <a:ext cx="3655725" cy="2743201"/>
            <a:chOff x="-305" y="-1"/>
            <a:chExt cx="3832880" cy="2876136"/>
          </a:xfrm>
        </p:grpSpPr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28634CC-1826-7A42-9F68-A452803FEF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73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9243"/>
    </mc:Choice>
    <mc:Fallback xmlns="">
      <p:transition spd="slow" advTm="139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Improving Pragmatics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2"/>
                </a:solidFill>
              </a:rPr>
              <a:t>We understand pragmatic meaning based on the assumption that both parties want to achieve mutual understanding. </a:t>
            </a:r>
          </a:p>
          <a:p>
            <a:pPr lvl="1"/>
            <a:r>
              <a:rPr lang="en-US" sz="1800" b="1" dirty="0">
                <a:solidFill>
                  <a:schemeClr val="tx2"/>
                </a:solidFill>
              </a:rPr>
              <a:t>Tell the truth </a:t>
            </a:r>
            <a:r>
              <a:rPr lang="en-US" sz="1800" dirty="0">
                <a:solidFill>
                  <a:schemeClr val="tx2"/>
                </a:solidFill>
              </a:rPr>
              <a:t>and be direct instead of using indirect language and skirting around the truth.</a:t>
            </a:r>
          </a:p>
          <a:p>
            <a:pPr lvl="1"/>
            <a:r>
              <a:rPr lang="en-US" sz="1800" b="1" dirty="0">
                <a:solidFill>
                  <a:schemeClr val="tx2"/>
                </a:solidFill>
              </a:rPr>
              <a:t>Include all information</a:t>
            </a:r>
            <a:r>
              <a:rPr lang="en-US" sz="1800" dirty="0">
                <a:solidFill>
                  <a:schemeClr val="tx2"/>
                </a:solidFill>
              </a:rPr>
              <a:t> necessary to understand your message.</a:t>
            </a:r>
          </a:p>
          <a:p>
            <a:pPr lvl="1"/>
            <a:r>
              <a:rPr lang="en-US" sz="1800" b="1" dirty="0">
                <a:solidFill>
                  <a:schemeClr val="tx2"/>
                </a:solidFill>
              </a:rPr>
              <a:t>Exclude irrelevant information</a:t>
            </a:r>
            <a:r>
              <a:rPr lang="en-US" sz="1800" dirty="0">
                <a:solidFill>
                  <a:schemeClr val="tx2"/>
                </a:solidFill>
              </a:rPr>
              <a:t> which can distract your listener.</a:t>
            </a:r>
          </a:p>
          <a:p>
            <a:pPr lvl="1"/>
            <a:r>
              <a:rPr lang="en-US" sz="1800" b="1" dirty="0">
                <a:solidFill>
                  <a:schemeClr val="tx2"/>
                </a:solidFill>
              </a:rPr>
              <a:t>Relate what you say back to the topic being discussed </a:t>
            </a:r>
            <a:r>
              <a:rPr lang="en-US" sz="1800" dirty="0">
                <a:solidFill>
                  <a:schemeClr val="tx2"/>
                </a:solidFill>
              </a:rPr>
              <a:t>by returning to the point of your discussion</a:t>
            </a:r>
          </a:p>
          <a:p>
            <a:pPr lvl="1"/>
            <a:r>
              <a:rPr lang="en-US" sz="1800" b="1" dirty="0">
                <a:solidFill>
                  <a:schemeClr val="tx2"/>
                </a:solidFill>
              </a:rPr>
              <a:t>Acknowledge when your message violates any of the above </a:t>
            </a:r>
            <a:r>
              <a:rPr lang="en-US" sz="1800" dirty="0">
                <a:solidFill>
                  <a:schemeClr val="tx2"/>
                </a:solidFill>
              </a:rPr>
              <a:t>by saying things like “I don’t know if this is true, but…” or “I realize this is off-topic but…”</a:t>
            </a:r>
          </a:p>
          <a:p>
            <a:pPr lvl="1"/>
            <a:r>
              <a:rPr lang="en-US" sz="1800" b="1" dirty="0">
                <a:solidFill>
                  <a:schemeClr val="tx2"/>
                </a:solidFill>
              </a:rPr>
              <a:t>Assume the best first </a:t>
            </a:r>
            <a:r>
              <a:rPr lang="en-US" sz="1800" dirty="0">
                <a:solidFill>
                  <a:schemeClr val="tx2"/>
                </a:solidFill>
              </a:rPr>
              <a:t>and don’t immediately take offense.</a:t>
            </a:r>
            <a:endParaRPr lang="en-US" sz="1800" b="1" dirty="0">
              <a:solidFill>
                <a:schemeClr val="tx2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90A9A06-8D05-C948-B55F-9678C5CDC2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41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760"/>
    </mc:Choice>
    <mc:Fallback xmlns="">
      <p:transition spd="slow" advTm="39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chemeClr val="tx2"/>
                </a:solidFill>
              </a:rPr>
              <a:t>Pragmatics Exercise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32812" y="1032987"/>
            <a:ext cx="4919108" cy="479202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i="1" dirty="0">
                <a:solidFill>
                  <a:schemeClr val="tx2"/>
                </a:solidFill>
              </a:rPr>
              <a:t>“I have to study.”</a:t>
            </a:r>
          </a:p>
          <a:p>
            <a:pPr marL="0" indent="0">
              <a:buNone/>
            </a:pPr>
            <a:endParaRPr lang="en-US" sz="20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tx2"/>
                </a:solidFill>
              </a:rPr>
              <a:t>How might the following people understand this sentence: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2"/>
                </a:solidFill>
              </a:rPr>
              <a:t>Your mother</a:t>
            </a:r>
            <a:br>
              <a:rPr lang="en-US" sz="2000" dirty="0">
                <a:solidFill>
                  <a:schemeClr val="tx2"/>
                </a:solidFill>
              </a:rPr>
            </a:br>
            <a:r>
              <a:rPr lang="en-US" sz="2000" dirty="0">
                <a:solidFill>
                  <a:schemeClr val="tx2"/>
                </a:solidFill>
              </a:rPr>
              <a:t>Your best friend</a:t>
            </a:r>
            <a:br>
              <a:rPr lang="en-US" sz="2000" dirty="0">
                <a:solidFill>
                  <a:schemeClr val="tx2"/>
                </a:solidFill>
              </a:rPr>
            </a:br>
            <a:r>
              <a:rPr lang="en-US" sz="2000" dirty="0">
                <a:solidFill>
                  <a:schemeClr val="tx2"/>
                </a:solidFill>
              </a:rPr>
              <a:t>Your teacher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420C8BF-386A-F449-93ED-632CC71B2F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67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28"/>
    </mc:Choice>
    <mc:Fallback xmlns="">
      <p:transition spd="slow" advTm="30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chemeClr val="tx2"/>
                </a:solidFill>
              </a:rPr>
              <a:t>Language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2"/>
                </a:solidFill>
              </a:rPr>
              <a:t>A </a:t>
            </a:r>
            <a:r>
              <a:rPr lang="en-US" sz="1800" b="1" dirty="0">
                <a:solidFill>
                  <a:schemeClr val="tx2"/>
                </a:solidFill>
              </a:rPr>
              <a:t>language </a:t>
            </a:r>
            <a:r>
              <a:rPr lang="en-US" sz="1800" dirty="0">
                <a:solidFill>
                  <a:schemeClr val="tx2"/>
                </a:solidFill>
              </a:rPr>
              <a:t>is a system of symbols used by people to communicate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A </a:t>
            </a:r>
            <a:r>
              <a:rPr lang="en-US" sz="1800" b="1" dirty="0">
                <a:solidFill>
                  <a:schemeClr val="tx2"/>
                </a:solidFill>
              </a:rPr>
              <a:t>lexicon </a:t>
            </a:r>
            <a:r>
              <a:rPr lang="en-US" sz="1800" dirty="0">
                <a:solidFill>
                  <a:schemeClr val="tx2"/>
                </a:solidFill>
              </a:rPr>
              <a:t>is a collection of words and expressions</a:t>
            </a:r>
          </a:p>
          <a:p>
            <a:pPr lvl="1"/>
            <a:r>
              <a:rPr lang="en-US" sz="1800" b="1" dirty="0">
                <a:solidFill>
                  <a:schemeClr val="tx2"/>
                </a:solidFill>
              </a:rPr>
              <a:t>Phonology</a:t>
            </a:r>
            <a:r>
              <a:rPr lang="en-US" sz="1800" dirty="0">
                <a:solidFill>
                  <a:schemeClr val="tx2"/>
                </a:solidFill>
              </a:rPr>
              <a:t> is the sounds used to pronounce words</a:t>
            </a:r>
          </a:p>
          <a:p>
            <a:pPr lvl="1"/>
            <a:r>
              <a:rPr lang="en-US" sz="1800" b="1" dirty="0">
                <a:solidFill>
                  <a:schemeClr val="tx2"/>
                </a:solidFill>
              </a:rPr>
              <a:t>Syntax and grammar </a:t>
            </a:r>
            <a:r>
              <a:rPr lang="en-US" sz="1800" dirty="0">
                <a:solidFill>
                  <a:schemeClr val="tx2"/>
                </a:solidFill>
              </a:rPr>
              <a:t>are rules for combining words to form sentences.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9D3C67C-7B43-B048-B1A4-62D280C991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036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146"/>
    </mc:Choice>
    <mc:Fallback xmlns="">
      <p:transition spd="slow" advTm="145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BC99CB9-DDAD-44A2-8A1C-E3AF4E72DF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7924" y="991261"/>
            <a:ext cx="5754696" cy="1837349"/>
          </a:xfrm>
        </p:spPr>
        <p:txBody>
          <a:bodyPr>
            <a:normAutofit/>
          </a:bodyPr>
          <a:lstStyle/>
          <a:p>
            <a:pPr algn="ctr"/>
            <a:r>
              <a:rPr lang="en-US" sz="3600" b="1">
                <a:solidFill>
                  <a:schemeClr val="tx2"/>
                </a:solidFill>
              </a:rPr>
              <a:t>Language, Contd.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05545017-2445-4AB3-95A6-48F17C802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867135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3B5D580-007D-4215-A10B-C8CF12EE02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24228C19-035F-4E8E-BAFD-56EC684B6F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10D7C81-A1BE-4720-A66D-AEF9A11A5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BF18FEE-BE44-4F4A-AA4E-EC795CB0B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50412" y="2979336"/>
            <a:ext cx="5709721" cy="2430864"/>
          </a:xfrm>
        </p:spPr>
        <p:txBody>
          <a:bodyPr anchor="t">
            <a:normAutofit/>
          </a:bodyPr>
          <a:lstStyle/>
          <a:p>
            <a:r>
              <a:rPr lang="en-US" sz="1900" dirty="0">
                <a:solidFill>
                  <a:schemeClr val="tx2"/>
                </a:solidFill>
              </a:rPr>
              <a:t>A </a:t>
            </a:r>
            <a:r>
              <a:rPr lang="en-US" sz="1900" b="1" dirty="0">
                <a:solidFill>
                  <a:schemeClr val="tx2"/>
                </a:solidFill>
              </a:rPr>
              <a:t>dialect </a:t>
            </a:r>
            <a:r>
              <a:rPr lang="en-US" sz="1900" dirty="0">
                <a:solidFill>
                  <a:schemeClr val="tx2"/>
                </a:solidFill>
              </a:rPr>
              <a:t>is a unique form of a more general language.</a:t>
            </a:r>
          </a:p>
          <a:p>
            <a:r>
              <a:rPr lang="en-US" sz="1900" dirty="0">
                <a:solidFill>
                  <a:schemeClr val="tx2"/>
                </a:solidFill>
              </a:rPr>
              <a:t>All people who understand a particular language are part of a </a:t>
            </a:r>
            <a:r>
              <a:rPr lang="en-US" sz="1900" b="1" dirty="0">
                <a:solidFill>
                  <a:schemeClr val="tx2"/>
                </a:solidFill>
              </a:rPr>
              <a:t>language community. </a:t>
            </a:r>
            <a:r>
              <a:rPr lang="en-US" sz="1900" dirty="0">
                <a:solidFill>
                  <a:schemeClr val="tx2"/>
                </a:solidFill>
              </a:rPr>
              <a:t>Those who speak a common dialect are known as </a:t>
            </a:r>
            <a:r>
              <a:rPr lang="en-US" sz="1900" b="1" dirty="0">
                <a:solidFill>
                  <a:schemeClr val="tx2"/>
                </a:solidFill>
              </a:rPr>
              <a:t>speech communities</a:t>
            </a:r>
            <a:r>
              <a:rPr lang="en-US" sz="1900" dirty="0">
                <a:solidFill>
                  <a:schemeClr val="tx2"/>
                </a:solidFill>
              </a:rPr>
              <a:t>. </a:t>
            </a:r>
          </a:p>
          <a:p>
            <a:r>
              <a:rPr lang="en-US" sz="1900" dirty="0">
                <a:solidFill>
                  <a:schemeClr val="tx2"/>
                </a:solidFill>
              </a:rPr>
              <a:t>An </a:t>
            </a:r>
            <a:r>
              <a:rPr lang="en-US" sz="1900" b="1" dirty="0">
                <a:solidFill>
                  <a:schemeClr val="tx2"/>
                </a:solidFill>
              </a:rPr>
              <a:t>idiolect </a:t>
            </a:r>
            <a:r>
              <a:rPr lang="en-US" sz="1900" dirty="0">
                <a:solidFill>
                  <a:schemeClr val="tx2"/>
                </a:solidFill>
              </a:rPr>
              <a:t>is our own personal symbol system that includes our active vocabularies and our unique pronunciations, grammar, and syntax.</a:t>
            </a:r>
          </a:p>
          <a:p>
            <a:endParaRPr lang="en-US" sz="1900" dirty="0">
              <a:solidFill>
                <a:schemeClr val="tx2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6B7259D-F2AD-42FE-B984-6D1D74321C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456264" y="3658536"/>
            <a:ext cx="3655725" cy="2743201"/>
            <a:chOff x="-305" y="-1"/>
            <a:chExt cx="3832880" cy="2876136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E5C38C6-2516-45D1-ADFC-3F59F8E34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C274C95-E7A7-401D-A8F5-FFF5EB929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1D598C3-55D0-44FB-8766-A89B34B31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9EBC5C7-E54F-42F3-93F0-75AAC99FF9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04FBC3D-0420-9440-AE12-3D5E025AAF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24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4836"/>
    </mc:Choice>
    <mc:Fallback xmlns="">
      <p:transition spd="slow" advTm="104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05E4F47-B148-49E0-B472-BBF149315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A2CE8EB-F719-4F84-9E91-F538438CA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7740" y="802955"/>
            <a:ext cx="4766330" cy="1454051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000000"/>
                </a:solidFill>
              </a:rPr>
              <a:t>Characteristics of Language</a:t>
            </a:r>
          </a:p>
        </p:txBody>
      </p:sp>
      <p:sp>
        <p:nvSpPr>
          <p:cNvPr id="13" name="Freeform 50">
            <a:extLst>
              <a:ext uri="{FF2B5EF4-FFF2-40B4-BE49-F238E27FC236}">
                <a16:creationId xmlns:a16="http://schemas.microsoft.com/office/drawing/2014/main" id="{684BF3E1-C321-4F38-85CF-FEBBEEC15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35411BB-6766-E84A-BA33-39DF3EA1A5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8328" y="2730947"/>
            <a:ext cx="4142232" cy="2319649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21072" y="2421683"/>
            <a:ext cx="4765949" cy="3353476"/>
          </a:xfrm>
        </p:spPr>
        <p:txBody>
          <a:bodyPr anchor="t"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Language is Arbitrary</a:t>
            </a:r>
            <a:br>
              <a:rPr lang="en-US" sz="2400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Words are symbols that only have meaning when recognized by a language community.</a:t>
            </a:r>
          </a:p>
          <a:p>
            <a:endParaRPr lang="en-US" sz="1800" b="1" dirty="0">
              <a:solidFill>
                <a:srgbClr val="000000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0678A7E-5ECC-F549-BCA5-4F2757FC7A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1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244"/>
    </mc:Choice>
    <mc:Fallback xmlns="">
      <p:transition spd="slow" advTm="80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B05E4F47-B148-49E0-B472-BBF149315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421721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A2CE8EB-F719-4F84-9E91-F538438CA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30A5F6-BA75-F84B-A704-4A29E8C3B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7740" y="802955"/>
            <a:ext cx="4766330" cy="1454051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rgbClr val="000000"/>
                </a:solidFill>
              </a:rPr>
              <a:t>Characteristics of Language, contd.</a:t>
            </a:r>
            <a:endParaRPr lang="en-BD" sz="3600">
              <a:solidFill>
                <a:srgbClr val="000000"/>
              </a:solidFill>
            </a:endParaRPr>
          </a:p>
        </p:txBody>
      </p:sp>
      <p:sp>
        <p:nvSpPr>
          <p:cNvPr id="33" name="Freeform 50">
            <a:extLst>
              <a:ext uri="{FF2B5EF4-FFF2-40B4-BE49-F238E27FC236}">
                <a16:creationId xmlns:a16="http://schemas.microsoft.com/office/drawing/2014/main" id="{684BF3E1-C321-4F38-85CF-FEBBEEC15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1159"/>
            <a:ext cx="5464879" cy="6276841"/>
          </a:xfrm>
          <a:custGeom>
            <a:avLst/>
            <a:gdLst>
              <a:gd name="connsiteX0" fmla="*/ 3299930 w 5464879"/>
              <a:gd name="connsiteY0" fmla="*/ 0 h 6276841"/>
              <a:gd name="connsiteX1" fmla="*/ 5398992 w 5464879"/>
              <a:gd name="connsiteY1" fmla="*/ 753544 h 6276841"/>
              <a:gd name="connsiteX2" fmla="*/ 5464879 w 5464879"/>
              <a:gd name="connsiteY2" fmla="*/ 813426 h 6276841"/>
              <a:gd name="connsiteX3" fmla="*/ 5464879 w 5464879"/>
              <a:gd name="connsiteY3" fmla="*/ 5786434 h 6276841"/>
              <a:gd name="connsiteX4" fmla="*/ 5398992 w 5464879"/>
              <a:gd name="connsiteY4" fmla="*/ 5846317 h 6276841"/>
              <a:gd name="connsiteX5" fmla="*/ 4872873 w 5464879"/>
              <a:gd name="connsiteY5" fmla="*/ 6201577 h 6276841"/>
              <a:gd name="connsiteX6" fmla="*/ 4716632 w 5464879"/>
              <a:gd name="connsiteY6" fmla="*/ 6276841 h 6276841"/>
              <a:gd name="connsiteX7" fmla="*/ 1883227 w 5464879"/>
              <a:gd name="connsiteY7" fmla="*/ 6276841 h 6276841"/>
              <a:gd name="connsiteX8" fmla="*/ 1726987 w 5464879"/>
              <a:gd name="connsiteY8" fmla="*/ 6201577 h 6276841"/>
              <a:gd name="connsiteX9" fmla="*/ 0 w 5464879"/>
              <a:gd name="connsiteY9" fmla="*/ 3299930 h 6276841"/>
              <a:gd name="connsiteX10" fmla="*/ 3299930 w 5464879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64879" h="6276841">
                <a:moveTo>
                  <a:pt x="3299930" y="0"/>
                </a:moveTo>
                <a:cubicBezTo>
                  <a:pt x="4097274" y="0"/>
                  <a:pt x="4828569" y="282789"/>
                  <a:pt x="5398992" y="753544"/>
                </a:cubicBezTo>
                <a:lnTo>
                  <a:pt x="5464879" y="813426"/>
                </a:lnTo>
                <a:lnTo>
                  <a:pt x="5464879" y="5786434"/>
                </a:lnTo>
                <a:lnTo>
                  <a:pt x="5398992" y="5846317"/>
                </a:lnTo>
                <a:cubicBezTo>
                  <a:pt x="5236014" y="5980818"/>
                  <a:pt x="5059904" y="6099975"/>
                  <a:pt x="4872873" y="6201577"/>
                </a:cubicBezTo>
                <a:lnTo>
                  <a:pt x="4716632" y="6276841"/>
                </a:lnTo>
                <a:lnTo>
                  <a:pt x="1883227" y="6276841"/>
                </a:lnTo>
                <a:lnTo>
                  <a:pt x="1726987" y="6201577"/>
                </a:lnTo>
                <a:cubicBezTo>
                  <a:pt x="698316" y="5642769"/>
                  <a:pt x="0" y="4552900"/>
                  <a:pt x="0" y="3299930"/>
                </a:cubicBezTo>
                <a:cubicBezTo>
                  <a:pt x="0" y="1477429"/>
                  <a:pt x="1477429" y="0"/>
                  <a:pt x="3299930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40CC3D-FF74-8A4B-B325-2ED0C518DE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3433" t="-331" r="15123" b="332"/>
          <a:stretch/>
        </p:blipFill>
        <p:spPr>
          <a:xfrm>
            <a:off x="271463" y="1700784"/>
            <a:ext cx="3994610" cy="43799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99598-4D07-CC45-B546-2131B819B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071" y="2421683"/>
            <a:ext cx="5194691" cy="3353476"/>
          </a:xfrm>
        </p:spPr>
        <p:txBody>
          <a:bodyPr anchor="t"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Language is Abstract</a:t>
            </a:r>
            <a:br>
              <a:rPr lang="en-US" sz="2400" b="1" dirty="0">
                <a:solidFill>
                  <a:srgbClr val="000000"/>
                </a:solidFill>
              </a:rPr>
            </a:br>
            <a:r>
              <a:rPr lang="en-US" sz="2400" dirty="0">
                <a:solidFill>
                  <a:srgbClr val="000000"/>
                </a:solidFill>
              </a:rPr>
              <a:t>Any word can have multiple meanings</a:t>
            </a:r>
          </a:p>
          <a:p>
            <a:endParaRPr lang="en-US" sz="2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400" i="1" dirty="0">
                <a:solidFill>
                  <a:srgbClr val="000000"/>
                </a:solidFill>
              </a:rPr>
              <a:t>		“I have a pet”</a:t>
            </a:r>
            <a:endParaRPr lang="en-BD" sz="2400" i="1" dirty="0">
              <a:solidFill>
                <a:srgbClr val="000000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07A93A1F-AEE7-D542-B6C3-10B46D723F29}"/>
              </a:ext>
            </a:extLst>
          </p:cNvPr>
          <p:cNvSpPr/>
          <p:nvPr/>
        </p:nvSpPr>
        <p:spPr>
          <a:xfrm>
            <a:off x="2307316" y="2652779"/>
            <a:ext cx="1807088" cy="268852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D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0E495F9-F3C0-5A4B-8F68-17ED671B74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509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857"/>
    </mc:Choice>
    <mc:Fallback xmlns="">
      <p:transition spd="slow" advTm="49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30A5F6-BA75-F84B-A704-4A29E8C3B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000000"/>
                </a:solidFill>
              </a:rPr>
              <a:t>Characteristics of Language, contd.</a:t>
            </a:r>
            <a:endParaRPr lang="en-BD">
              <a:solidFill>
                <a:srgbClr val="000000"/>
              </a:solidFill>
            </a:endParaRPr>
          </a:p>
        </p:txBody>
      </p:sp>
      <p:sp>
        <p:nvSpPr>
          <p:cNvPr id="14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Head with Gears">
            <a:extLst>
              <a:ext uri="{FF2B5EF4-FFF2-40B4-BE49-F238E27FC236}">
                <a16:creationId xmlns:a16="http://schemas.microsoft.com/office/drawing/2014/main" id="{D30D0F7A-332A-4615-BE67-169BD015D3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99598-4D07-CC45-B546-2131B819B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b="1" dirty="0">
                <a:solidFill>
                  <a:srgbClr val="000000"/>
                </a:solidFill>
              </a:rPr>
              <a:t>Language Changes Over time</a:t>
            </a:r>
            <a:br>
              <a:rPr lang="en-US" sz="2000" b="1" dirty="0">
                <a:solidFill>
                  <a:srgbClr val="000000"/>
                </a:solidFill>
              </a:rPr>
            </a:br>
            <a:r>
              <a:rPr lang="en-US" sz="2000" dirty="0">
                <a:solidFill>
                  <a:srgbClr val="000000"/>
                </a:solidFill>
              </a:rPr>
              <a:t>New words and phrases are constantly being invented or modified. 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hlinkClick r:id="rId7"/>
              </a:rPr>
              <a:t>Click here to take a quiz and find out how well you know the trend words of 2019.</a:t>
            </a:r>
            <a:endParaRPr lang="en-BD" sz="2000" dirty="0">
              <a:solidFill>
                <a:srgbClr val="000000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9BEAC4B-675F-0C49-92FC-9B2C6F2A52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84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323"/>
    </mc:Choice>
    <mc:Fallback xmlns="">
      <p:transition spd="slow" advTm="42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6F5174-31D9-4DBB-AAB7-A1FD7BDB1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E113210-7872-481A-ADE6-3A05CCAF5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000000"/>
                </a:solidFill>
              </a:rPr>
              <a:t>Semantics</a:t>
            </a:r>
          </a:p>
        </p:txBody>
      </p:sp>
      <p:sp>
        <p:nvSpPr>
          <p:cNvPr id="13" name="Freeform 62">
            <a:extLst>
              <a:ext uri="{FF2B5EF4-FFF2-40B4-BE49-F238E27FC236}">
                <a16:creationId xmlns:a16="http://schemas.microsoft.com/office/drawing/2014/main" id="{F9A95BEE-6BB1-4A28-A8E6-A34B2E42E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4DA30C-4747-2B43-9CDD-550D1379A9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7975" r="-1" b="18497"/>
          <a:stretch/>
        </p:blipFill>
        <p:spPr>
          <a:xfrm>
            <a:off x="20" y="907231"/>
            <a:ext cx="4838021" cy="5063738"/>
          </a:xfrm>
          <a:custGeom>
            <a:avLst/>
            <a:gdLst/>
            <a:ahLst/>
            <a:cxnLst/>
            <a:rect l="l" t="t" r="r" b="b"/>
            <a:pathLst>
              <a:path w="4838041" h="5063738">
                <a:moveTo>
                  <a:pt x="2306172" y="0"/>
                </a:moveTo>
                <a:cubicBezTo>
                  <a:pt x="3704485" y="0"/>
                  <a:pt x="4838041" y="1133556"/>
                  <a:pt x="4838041" y="2531869"/>
                </a:cubicBezTo>
                <a:cubicBezTo>
                  <a:pt x="4838041" y="3930182"/>
                  <a:pt x="3704485" y="5063738"/>
                  <a:pt x="2306172" y="5063738"/>
                </a:cubicBezTo>
                <a:cubicBezTo>
                  <a:pt x="1344832" y="5063738"/>
                  <a:pt x="508631" y="4527956"/>
                  <a:pt x="79886" y="3738709"/>
                </a:cubicBezTo>
                <a:lnTo>
                  <a:pt x="0" y="3572876"/>
                </a:lnTo>
                <a:lnTo>
                  <a:pt x="0" y="1490863"/>
                </a:lnTo>
                <a:lnTo>
                  <a:pt x="79886" y="1325030"/>
                </a:lnTo>
                <a:cubicBezTo>
                  <a:pt x="508631" y="535783"/>
                  <a:pt x="1344832" y="0"/>
                  <a:pt x="2306172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b="1" dirty="0">
                <a:solidFill>
                  <a:srgbClr val="000000"/>
                </a:solidFill>
              </a:rPr>
              <a:t>Semantic Meaning </a:t>
            </a:r>
            <a:r>
              <a:rPr lang="en-US" sz="2000" dirty="0">
                <a:solidFill>
                  <a:srgbClr val="000000"/>
                </a:solidFill>
              </a:rPr>
              <a:t>is derived from the words themselves and how they are arranged into sentences. </a:t>
            </a:r>
          </a:p>
          <a:p>
            <a:pPr lvl="1"/>
            <a:r>
              <a:rPr lang="en-US" sz="2000" b="1" dirty="0">
                <a:solidFill>
                  <a:srgbClr val="000000"/>
                </a:solidFill>
              </a:rPr>
              <a:t>Denotation</a:t>
            </a:r>
            <a:r>
              <a:rPr lang="en-US" sz="2000" dirty="0">
                <a:solidFill>
                  <a:srgbClr val="000000"/>
                </a:solidFill>
              </a:rPr>
              <a:t> is the explicit meaning found in the dictionary of a language community. </a:t>
            </a:r>
          </a:p>
          <a:p>
            <a:pPr lvl="1"/>
            <a:r>
              <a:rPr lang="en-US" sz="2000" b="1" dirty="0">
                <a:solidFill>
                  <a:srgbClr val="000000"/>
                </a:solidFill>
              </a:rPr>
              <a:t>Connotation </a:t>
            </a:r>
            <a:r>
              <a:rPr lang="en-US" sz="2000" dirty="0">
                <a:solidFill>
                  <a:srgbClr val="000000"/>
                </a:solidFill>
              </a:rPr>
              <a:t>is the implicit additional meaning we associate with the word.</a:t>
            </a:r>
          </a:p>
          <a:p>
            <a:pPr marL="457200" lvl="1" indent="0"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sz="2000" i="1" dirty="0">
                <a:solidFill>
                  <a:srgbClr val="000000"/>
                </a:solidFill>
              </a:rPr>
              <a:t>“I can’t believe you chickened out!”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961DE06-4C46-E54B-A59B-C8B1A3CE49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612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304"/>
    </mc:Choice>
    <mc:Fallback xmlns="">
      <p:transition spd="slow" advTm="91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0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chemeClr val="tx2"/>
                </a:solidFill>
              </a:rPr>
              <a:t>Improving Semantics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72200" y="804672"/>
            <a:ext cx="5221224" cy="523036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tx2"/>
                </a:solidFill>
              </a:rPr>
              <a:t>There are a number of ways by which you can improve semantic meaning or avoid problems with semantics during verbal communication: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Use </a:t>
            </a:r>
            <a:r>
              <a:rPr lang="en-US" sz="1800" b="1" dirty="0">
                <a:solidFill>
                  <a:schemeClr val="tx2"/>
                </a:solidFill>
              </a:rPr>
              <a:t>specific language</a:t>
            </a:r>
            <a:r>
              <a:rPr lang="en-US" sz="1800" dirty="0">
                <a:solidFill>
                  <a:schemeClr val="tx2"/>
                </a:solidFill>
              </a:rPr>
              <a:t>, or language that adds enough detail so that the sentence and word is clearly understood by the receiver of your message.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Use </a:t>
            </a:r>
            <a:r>
              <a:rPr lang="en-US" sz="1800" b="1" dirty="0">
                <a:solidFill>
                  <a:schemeClr val="tx2"/>
                </a:solidFill>
              </a:rPr>
              <a:t>concrete language</a:t>
            </a:r>
            <a:r>
              <a:rPr lang="en-US" sz="1800" dirty="0">
                <a:solidFill>
                  <a:schemeClr val="tx2"/>
                </a:solidFill>
              </a:rPr>
              <a:t>, or language that appeals to the senses of seeing, hearing, feeling, tasting and smelling.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Use </a:t>
            </a:r>
            <a:r>
              <a:rPr lang="en-US" sz="1800" b="1" dirty="0">
                <a:solidFill>
                  <a:schemeClr val="tx2"/>
                </a:solidFill>
              </a:rPr>
              <a:t>familiar language</a:t>
            </a:r>
            <a:r>
              <a:rPr lang="en-US" sz="1800" dirty="0">
                <a:solidFill>
                  <a:schemeClr val="tx2"/>
                </a:solidFill>
              </a:rPr>
              <a:t>, or language that the receiver is familiar with and can easily understand. </a:t>
            </a:r>
          </a:p>
          <a:p>
            <a:pPr lvl="1"/>
            <a:r>
              <a:rPr lang="en-US" sz="1800" dirty="0">
                <a:solidFill>
                  <a:schemeClr val="tx2"/>
                </a:solidFill>
              </a:rPr>
              <a:t>You should also demonstrate </a:t>
            </a:r>
            <a:r>
              <a:rPr lang="en-US" sz="1800" b="1" dirty="0">
                <a:solidFill>
                  <a:schemeClr val="tx2"/>
                </a:solidFill>
              </a:rPr>
              <a:t>linguistic sensitivity</a:t>
            </a:r>
            <a:r>
              <a:rPr lang="en-US" sz="1800" dirty="0">
                <a:solidFill>
                  <a:schemeClr val="tx2"/>
                </a:solidFill>
              </a:rPr>
              <a:t> when communicating, that is to say use </a:t>
            </a:r>
            <a:r>
              <a:rPr lang="en-US" sz="1800" b="1" dirty="0">
                <a:solidFill>
                  <a:schemeClr val="tx2"/>
                </a:solidFill>
              </a:rPr>
              <a:t>inclusive language </a:t>
            </a:r>
            <a:r>
              <a:rPr lang="en-US" sz="1800" dirty="0">
                <a:solidFill>
                  <a:schemeClr val="tx2"/>
                </a:solidFill>
              </a:rPr>
              <a:t>that does not offend others or discriminate against others.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65616A4-B5C9-3640-8342-AE18A2E3D3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61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921"/>
    </mc:Choice>
    <mc:Fallback xmlns="">
      <p:transition spd="slow" advTm="27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chemeClr val="tx2"/>
                </a:solidFill>
              </a:rPr>
              <a:t>Semantics Exercise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32812" y="1032987"/>
            <a:ext cx="4919108" cy="479202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2"/>
                </a:solidFill>
              </a:rPr>
              <a:t>Let’s look at this sentence: 	</a:t>
            </a:r>
            <a:br>
              <a:rPr lang="en-US" sz="2000" dirty="0">
                <a:solidFill>
                  <a:schemeClr val="tx2"/>
                </a:solidFill>
              </a:rPr>
            </a:br>
            <a:endParaRPr lang="en-US" sz="20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2000" i="1" dirty="0">
                <a:solidFill>
                  <a:schemeClr val="tx2"/>
                </a:solidFill>
              </a:rPr>
              <a:t>“He went to meet his friends in NSU”</a:t>
            </a:r>
            <a:br>
              <a:rPr lang="en-US" sz="2000" i="1" dirty="0">
                <a:solidFill>
                  <a:schemeClr val="tx2"/>
                </a:solidFill>
              </a:rPr>
            </a:br>
            <a:r>
              <a:rPr lang="en-US" sz="2000" dirty="0">
                <a:solidFill>
                  <a:schemeClr val="tx2"/>
                </a:solidFill>
              </a:rPr>
              <a:t> 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2"/>
                </a:solidFill>
              </a:rPr>
              <a:t>Now here are other versions of the same sentence that retains the original’s semantic meaning:	</a:t>
            </a:r>
          </a:p>
          <a:p>
            <a:pPr marL="0" indent="0">
              <a:buNone/>
            </a:pPr>
            <a:endParaRPr lang="en-US" sz="2000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en-US" sz="2000" i="1" dirty="0">
                <a:solidFill>
                  <a:schemeClr val="tx2"/>
                </a:solidFill>
              </a:rPr>
              <a:t>“When he went to NSU, he met his friends.”</a:t>
            </a:r>
          </a:p>
          <a:p>
            <a:pPr marL="0" indent="0">
              <a:buNone/>
            </a:pPr>
            <a:r>
              <a:rPr lang="en-US" sz="2000" i="1" dirty="0">
                <a:solidFill>
                  <a:schemeClr val="tx2"/>
                </a:solidFill>
              </a:rPr>
              <a:t>“He went to NSU and there he met his friends.”</a:t>
            </a:r>
          </a:p>
          <a:p>
            <a:pPr marL="0" indent="0">
              <a:buNone/>
            </a:pPr>
            <a:r>
              <a:rPr lang="en-US" sz="2000" i="1" dirty="0">
                <a:solidFill>
                  <a:schemeClr val="tx2"/>
                </a:solidFill>
              </a:rPr>
              <a:t>“Upon arriving at NSU, he met his friends.”</a:t>
            </a:r>
          </a:p>
          <a:p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F3965A4-A965-FE47-90B0-C65DC0C5DE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63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59"/>
    </mc:Choice>
    <mc:Fallback xmlns="">
      <p:transition spd="slow" advTm="11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715</Words>
  <Application>Microsoft Macintosh PowerPoint</Application>
  <PresentationFormat>Widescreen</PresentationFormat>
  <Paragraphs>71</Paragraphs>
  <Slides>13</Slides>
  <Notes>1</Notes>
  <HiddenSlides>0</HiddenSlides>
  <MMClips>13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ENG 111</vt:lpstr>
      <vt:lpstr>Language</vt:lpstr>
      <vt:lpstr>Language, Contd.</vt:lpstr>
      <vt:lpstr>Characteristics of Language</vt:lpstr>
      <vt:lpstr>Characteristics of Language, contd.</vt:lpstr>
      <vt:lpstr>Characteristics of Language, contd.</vt:lpstr>
      <vt:lpstr>Semantics</vt:lpstr>
      <vt:lpstr>Improving Semantics</vt:lpstr>
      <vt:lpstr>Semantics Exercise</vt:lpstr>
      <vt:lpstr>Exercise, Contd.</vt:lpstr>
      <vt:lpstr>Pragmatics</vt:lpstr>
      <vt:lpstr>Improving Pragmatics</vt:lpstr>
      <vt:lpstr>Pragmatics 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ENG 111</dc:title>
  <dc:creator>Shahneela Tasmin Sharmi</dc:creator>
  <cp:lastModifiedBy>Shahneela Tasmin Sharmi</cp:lastModifiedBy>
  <cp:revision>11</cp:revision>
  <dcterms:created xsi:type="dcterms:W3CDTF">2020-07-12T14:54:07Z</dcterms:created>
  <dcterms:modified xsi:type="dcterms:W3CDTF">2021-03-15T05:51:47Z</dcterms:modified>
</cp:coreProperties>
</file>

<file path=docProps/thumbnail.jpeg>
</file>